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356" r:id="rId3"/>
    <p:sldId id="362" r:id="rId4"/>
    <p:sldId id="349" r:id="rId5"/>
    <p:sldId id="363" r:id="rId6"/>
    <p:sldId id="364" r:id="rId7"/>
    <p:sldId id="290" r:id="rId8"/>
    <p:sldId id="348" r:id="rId9"/>
    <p:sldId id="359" r:id="rId10"/>
    <p:sldId id="360" r:id="rId11"/>
    <p:sldId id="350" r:id="rId12"/>
    <p:sldId id="365" r:id="rId13"/>
    <p:sldId id="351" r:id="rId14"/>
    <p:sldId id="352" r:id="rId15"/>
    <p:sldId id="361" r:id="rId16"/>
    <p:sldId id="353" r:id="rId17"/>
    <p:sldId id="36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022" autoAdjust="0"/>
  </p:normalViewPr>
  <p:slideViewPr>
    <p:cSldViewPr snapToGrid="0" snapToObjects="1">
      <p:cViewPr varScale="1">
        <p:scale>
          <a:sx n="81" d="100"/>
          <a:sy n="81" d="100"/>
        </p:scale>
        <p:origin x="1483" y="58"/>
      </p:cViewPr>
      <p:guideLst>
        <p:guide orient="horz" pos="218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F3965-24A9-F84B-B960-1F8DFF81EEE9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2F6DB-1E63-2144-9C7E-5CB31AA6E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1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28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70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64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1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99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50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1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the unity between many common statistical tests and the procedures we’ve learned in this course (implementing these types of analyses as different forms of regression)</a:t>
            </a:r>
          </a:p>
          <a:p>
            <a:r>
              <a:rPr lang="en-US" dirty="0"/>
              <a:t>https://lindeloev.github.io/tests-as-linear/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98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GDP (gross domestic product) is a common economic indicator but also a silly one as it says little about the health of an economy or the distribution of income in the population.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42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09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log(GDP) because like other variables we have encountered, GDP tends to increase exponentially with underlying predictors (wealth generates wealth).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34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Ai is a dummy variable indicating whether or not the country in question is within Africa or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06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72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30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27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8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4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3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6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6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2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0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2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7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3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4394-84E1-2E47-A236-40998E34F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4103"/>
            <a:ext cx="9144000" cy="58057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Garamond" panose="02020404030301010803" pitchFamily="18" charset="0"/>
              </a:rPr>
              <a:t>Introduction to Statistics for 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Ecology and Evolutionary Biology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b="1" dirty="0">
                <a:latin typeface="Garamond" panose="02020404030301010803" pitchFamily="18" charset="0"/>
              </a:rPr>
              <a:t>Interactions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>
                <a:latin typeface="Garamond" panose="02020404030301010803" pitchFamily="18" charset="0"/>
              </a:rPr>
              <a:t>Week 12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22 November 2021</a:t>
            </a:r>
            <a:br>
              <a:rPr lang="en-US" sz="4400" dirty="0">
                <a:latin typeface="Garamond" panose="02020404030301010803" pitchFamily="18" charset="0"/>
              </a:rPr>
            </a:br>
            <a:endParaRPr lang="en-US" sz="4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532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63040"/>
                <a:ext cx="7886700" cy="72884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3040"/>
                <a:ext cx="7886700" cy="728842"/>
              </a:xfrm>
              <a:blipFill>
                <a:blip r:embed="rId3"/>
                <a:stretch>
                  <a:fillRect t="-22034"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33916"/>
            <a:ext cx="8515350" cy="127590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Equation for the Mean GDP</a:t>
            </a:r>
            <a:br>
              <a:rPr lang="en-US" dirty="0">
                <a:latin typeface="Garamond" panose="02020404030301010803" pitchFamily="18" charset="0"/>
              </a:rPr>
            </a:br>
            <a:endParaRPr lang="en-US" sz="3600" dirty="0"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5BB1ED-EBCF-184D-80AB-53425901763D}"/>
              </a:ext>
            </a:extLst>
          </p:cNvPr>
          <p:cNvSpPr txBox="1"/>
          <p:nvPr/>
        </p:nvSpPr>
        <p:spPr>
          <a:xfrm>
            <a:off x="1967023" y="2654323"/>
            <a:ext cx="5209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aramond" panose="02020404030301010803" pitchFamily="18" charset="0"/>
              </a:rPr>
              <a:t>In Africa: </a:t>
            </a:r>
            <a:br>
              <a:rPr lang="en-US" sz="4000" dirty="0">
                <a:latin typeface="Garamond" panose="02020404030301010803" pitchFamily="18" charset="0"/>
              </a:rPr>
            </a:br>
            <a:r>
              <a:rPr lang="en-US" sz="4000" i="1" dirty="0">
                <a:latin typeface="Garamond" panose="02020404030301010803" pitchFamily="18" charset="0"/>
              </a:rPr>
              <a:t>A</a:t>
            </a:r>
            <a:r>
              <a:rPr lang="en-US" sz="4000" i="1" baseline="-25000" dirty="0">
                <a:latin typeface="Garamond" panose="02020404030301010803" pitchFamily="18" charset="0"/>
              </a:rPr>
              <a:t>i</a:t>
            </a:r>
            <a:r>
              <a:rPr lang="en-US" sz="4000" baseline="-25000" dirty="0">
                <a:latin typeface="Garamond" panose="02020404030301010803" pitchFamily="18" charset="0"/>
              </a:rPr>
              <a:t> </a:t>
            </a:r>
            <a:r>
              <a:rPr lang="en-US" sz="4000" dirty="0">
                <a:latin typeface="Garamond" panose="02020404030301010803" pitchFamily="18" charset="0"/>
              </a:rPr>
              <a:t>= 1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80A0A8B-B27F-A744-B5A1-F3F94F9EE7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4289808"/>
                <a:ext cx="7886700" cy="23661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* 1</a:t>
                </a:r>
                <a:endParaRPr lang="en-US" sz="40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endParaRPr lang="en-US" sz="40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80A0A8B-B27F-A744-B5A1-F3F94F9EE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289808"/>
                <a:ext cx="7886700" cy="2366173"/>
              </a:xfrm>
              <a:prstGeom prst="rect">
                <a:avLst/>
              </a:prstGeom>
              <a:blipFill>
                <a:blip r:embed="rId4"/>
                <a:stretch>
                  <a:fillRect t="-6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6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93220"/>
                <a:ext cx="7886700" cy="446087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Normal(1,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Exponential(1)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93220"/>
                <a:ext cx="7886700" cy="4460870"/>
              </a:xfrm>
              <a:blipFill>
                <a:blip r:embed="rId3"/>
                <a:stretch>
                  <a:fillRect t="-5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Multiple Regression for GDP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Ruggedness, Continent Identity, </a:t>
            </a:r>
            <a:r>
              <a:rPr lang="en-US" sz="3600" u="sng" dirty="0">
                <a:latin typeface="Garamond" panose="02020404030301010803" pitchFamily="18" charset="0"/>
              </a:rPr>
              <a:t>and Interaction</a:t>
            </a:r>
          </a:p>
        </p:txBody>
      </p:sp>
    </p:spTree>
    <p:extLst>
      <p:ext uri="{BB962C8B-B14F-4D97-AF65-F5344CB8AC3E}">
        <p14:creationId xmlns:p14="http://schemas.microsoft.com/office/powerpoint/2010/main" val="1484267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93221"/>
                <a:ext cx="7886700" cy="160005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baseline="-25000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93221"/>
                <a:ext cx="7886700" cy="1600050"/>
              </a:xfrm>
              <a:blipFill>
                <a:blip r:embed="rId3"/>
                <a:stretch>
                  <a:fillRect t="-14449" b="-12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Multiple Regression for GDP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Ruggedness, Continent Identity, </a:t>
            </a:r>
            <a:r>
              <a:rPr lang="en-US" sz="3600" u="sng" dirty="0">
                <a:latin typeface="Garamond" panose="02020404030301010803" pitchFamily="18" charset="0"/>
              </a:rPr>
              <a:t>and Interaction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D39D1163-F77F-441F-8D4A-2EF48C7FF5E9}"/>
              </a:ext>
            </a:extLst>
          </p:cNvPr>
          <p:cNvSpPr/>
          <p:nvPr/>
        </p:nvSpPr>
        <p:spPr>
          <a:xfrm>
            <a:off x="1074656" y="4248983"/>
            <a:ext cx="6975835" cy="1715677"/>
          </a:xfrm>
          <a:prstGeom prst="wedgeRectCallout">
            <a:avLst>
              <a:gd name="adj1" fmla="val 12356"/>
              <a:gd name="adj2" fmla="val -68819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The slope coefficient, that is, the association between GDP and ruggedness, is itself a linear function with one predictor, A (our index variable for Africa)</a:t>
            </a:r>
          </a:p>
        </p:txBody>
      </p:sp>
    </p:spTree>
    <p:extLst>
      <p:ext uri="{BB962C8B-B14F-4D97-AF65-F5344CB8AC3E}">
        <p14:creationId xmlns:p14="http://schemas.microsoft.com/office/powerpoint/2010/main" val="1246008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64762"/>
                <a:ext cx="7886700" cy="4024452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:r>
                  <a:rPr lang="en-US" sz="4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</m:t>
                    </m:r>
                    <m:r>
                      <m:rPr>
                        <m:nor/>
                      </m:rP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Normal(1,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Exponential(1)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64762"/>
                <a:ext cx="7886700" cy="4024452"/>
              </a:xfrm>
              <a:blipFill>
                <a:blip r:embed="rId3"/>
                <a:stretch>
                  <a:fillRect t="-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Garamond" panose="02020404030301010803" pitchFamily="18" charset="0"/>
              </a:rPr>
              <a:t>Plug equation for gamma into equation </a:t>
            </a:r>
            <a:br>
              <a:rPr lang="en-US" sz="3600" b="1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for mean GDP</a:t>
            </a:r>
          </a:p>
        </p:txBody>
      </p:sp>
    </p:spTree>
    <p:extLst>
      <p:ext uri="{BB962C8B-B14F-4D97-AF65-F5344CB8AC3E}">
        <p14:creationId xmlns:p14="http://schemas.microsoft.com/office/powerpoint/2010/main" val="3538787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64621"/>
                <a:ext cx="7886700" cy="4024452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</m:t>
                    </m:r>
                    <m:r>
                      <m:rPr>
                        <m:nor/>
                      </m:rP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Normal(1,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Exponential(1)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64621"/>
                <a:ext cx="7886700" cy="4024452"/>
              </a:xfrm>
              <a:blipFill>
                <a:blip r:embed="rId3"/>
                <a:stretch>
                  <a:fillRect t="-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E82B45E-54BB-A84F-BCE3-D5241FD9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Garamond" panose="02020404030301010803" pitchFamily="18" charset="0"/>
              </a:rPr>
              <a:t>Apply some algebra </a:t>
            </a:r>
            <a:br>
              <a:rPr lang="en-US" sz="3600" b="1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distributive rule: </a:t>
            </a:r>
            <a:r>
              <a:rPr lang="it-IT" sz="3600" dirty="0">
                <a:latin typeface="Garamond" panose="02020404030301010803" pitchFamily="18" charset="0"/>
              </a:rPr>
              <a:t>m(a + b) = ma + mb</a:t>
            </a:r>
            <a:endParaRPr lang="en-US" sz="3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085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64621"/>
                <a:ext cx="7886700" cy="4024452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40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</m:t>
                    </m:r>
                    <m:r>
                      <m:rPr>
                        <m:nor/>
                      </m:rP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Normal(1,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Exponential(1)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64621"/>
                <a:ext cx="7886700" cy="4024452"/>
              </a:xfrm>
              <a:blipFill>
                <a:blip r:embed="rId3"/>
                <a:stretch>
                  <a:fillRect t="-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E82B45E-54BB-A84F-BCE3-D5241FD9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Garamond" panose="02020404030301010803" pitchFamily="18" charset="0"/>
              </a:rPr>
              <a:t>Rearrange</a:t>
            </a:r>
          </a:p>
        </p:txBody>
      </p:sp>
    </p:spTree>
    <p:extLst>
      <p:ext uri="{BB962C8B-B14F-4D97-AF65-F5344CB8AC3E}">
        <p14:creationId xmlns:p14="http://schemas.microsoft.com/office/powerpoint/2010/main" val="3599571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97130"/>
                <a:ext cx="7886700" cy="4024452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</a:t>
                </a: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sz="4000" dirty="0"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Normal(1,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Exponential(1)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97130"/>
                <a:ext cx="7886700" cy="4024452"/>
              </a:xfrm>
              <a:blipFill>
                <a:blip r:embed="rId3"/>
                <a:stretch>
                  <a:fillRect t="-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510600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Multiple Regression for GDP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Ruggedness, Continent Identity, </a:t>
            </a:r>
            <a:r>
              <a:rPr lang="en-US" sz="3600" u="sng" dirty="0">
                <a:latin typeface="Garamond" panose="02020404030301010803" pitchFamily="18" charset="0"/>
              </a:rPr>
              <a:t>and Interaction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D6A07-7B4F-4CC1-A3B7-92C9D95224E6}"/>
              </a:ext>
            </a:extLst>
          </p:cNvPr>
          <p:cNvSpPr txBox="1"/>
          <p:nvPr/>
        </p:nvSpPr>
        <p:spPr>
          <a:xfrm rot="19612304">
            <a:off x="6608189" y="3940404"/>
            <a:ext cx="1976389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Dummy variable coding for A</a:t>
            </a:r>
          </a:p>
        </p:txBody>
      </p:sp>
    </p:spTree>
    <p:extLst>
      <p:ext uri="{BB962C8B-B14F-4D97-AF65-F5344CB8AC3E}">
        <p14:creationId xmlns:p14="http://schemas.microsoft.com/office/powerpoint/2010/main" val="3147318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97130"/>
                <a:ext cx="7886700" cy="277818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:r>
                  <a:rPr lang="en-US" sz="4000" baseline="-25000" dirty="0" err="1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cid</a:t>
                </a:r>
                <a:r>
                  <a:rPr lang="en-US" sz="4000" baseline="-25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4000" baseline="-25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:r>
                  <a:rPr lang="en-US" sz="4000" baseline="-25000" dirty="0" err="1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cid</a:t>
                </a:r>
                <a:r>
                  <a:rPr lang="en-US" sz="4000" baseline="-25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:r>
                  <a:rPr lang="en-US" sz="40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cid</a:t>
                </a:r>
                <a:r>
                  <a:rPr lang="en-US" sz="40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4000" dirty="0">
                    <a:latin typeface="Garamond" panose="02020404030301010803" pitchFamily="18" charset="0"/>
                  </a:rPr>
                  <a:t>~ Normal(1,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40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:r>
                  <a:rPr lang="en-US" sz="40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cid</a:t>
                </a:r>
                <a:r>
                  <a:rPr lang="en-US" sz="40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en-US" sz="4000" dirty="0">
                    <a:latin typeface="Garamond" panose="02020404030301010803" pitchFamily="18" charset="0"/>
                  </a:rPr>
                  <a:t>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Exponential(1)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97130"/>
                <a:ext cx="7886700" cy="2778185"/>
              </a:xfrm>
              <a:blipFill>
                <a:blip r:embed="rId3"/>
                <a:stretch>
                  <a:fillRect t="-8333" b="-2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510600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Multiple Regression for GDP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Ruggedness, Continent Identity, </a:t>
            </a:r>
            <a:r>
              <a:rPr lang="en-US" sz="3600" u="sng" dirty="0">
                <a:latin typeface="Garamond" panose="02020404030301010803" pitchFamily="18" charset="0"/>
              </a:rPr>
              <a:t>and Interaction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E93EF5-DA72-40D5-A1C1-E0BAC95EE40F}"/>
              </a:ext>
            </a:extLst>
          </p:cNvPr>
          <p:cNvSpPr txBox="1"/>
          <p:nvPr/>
        </p:nvSpPr>
        <p:spPr>
          <a:xfrm>
            <a:off x="7315200" y="6421582"/>
            <a:ext cx="173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See lecture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C0F87-0127-4446-AD68-599292E1B5BA}"/>
              </a:ext>
            </a:extLst>
          </p:cNvPr>
          <p:cNvSpPr txBox="1"/>
          <p:nvPr/>
        </p:nvSpPr>
        <p:spPr>
          <a:xfrm rot="20496041">
            <a:off x="379446" y="3455455"/>
            <a:ext cx="1913149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Index variable coding for A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8497D35-B772-41D4-BBE8-EAC37B65E021}"/>
              </a:ext>
            </a:extLst>
          </p:cNvPr>
          <p:cNvSpPr/>
          <p:nvPr/>
        </p:nvSpPr>
        <p:spPr>
          <a:xfrm>
            <a:off x="1024282" y="5261263"/>
            <a:ext cx="5938886" cy="1018095"/>
          </a:xfrm>
          <a:prstGeom prst="wedgeRectCallout">
            <a:avLst>
              <a:gd name="adj1" fmla="val -37071"/>
              <a:gd name="adj2" fmla="val -100463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Both the intercept and slope are modelled separately for each level of the index variable.</a:t>
            </a:r>
          </a:p>
        </p:txBody>
      </p:sp>
    </p:spTree>
    <p:extLst>
      <p:ext uri="{BB962C8B-B14F-4D97-AF65-F5344CB8AC3E}">
        <p14:creationId xmlns:p14="http://schemas.microsoft.com/office/powerpoint/2010/main" val="101815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4E5A19-900F-41D2-8C89-A105C76FC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r="6074" b="93545"/>
          <a:stretch/>
        </p:blipFill>
        <p:spPr>
          <a:xfrm>
            <a:off x="98394" y="77491"/>
            <a:ext cx="8975864" cy="464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E666B-05AD-F54E-AF8C-4E9E5A7AB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4" r="83478" b="17920"/>
          <a:stretch/>
        </p:blipFill>
        <p:spPr>
          <a:xfrm>
            <a:off x="961" y="974858"/>
            <a:ext cx="1928948" cy="5713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F76BD5-D666-404F-AE31-2EF08DD28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62" t="6202" r="47556" b="17920"/>
          <a:stretch/>
        </p:blipFill>
        <p:spPr>
          <a:xfrm>
            <a:off x="1918479" y="739469"/>
            <a:ext cx="2262885" cy="5949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CBADE-BDB8-4A98-85BA-7FD9CDADC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93" t="6202" b="17920"/>
          <a:stretch/>
        </p:blipFill>
        <p:spPr>
          <a:xfrm>
            <a:off x="4169934" y="739469"/>
            <a:ext cx="4951077" cy="59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79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3897D-954E-4E0E-BF5C-11243536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predicts GDP?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288D5-1A27-47E6-818F-445F1B110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36" y="5037281"/>
            <a:ext cx="793774" cy="1381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BB41D-50C7-4539-895C-75B2C0A44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78668"/>
            <a:ext cx="6045184" cy="21359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F32CCF-E5B7-4B6C-8424-FB668EF3EA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047" y="2356702"/>
            <a:ext cx="4062546" cy="40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9E7FA-4096-4207-A469-8E9C97BD5A3C}"/>
              </a:ext>
            </a:extLst>
          </p:cNvPr>
          <p:cNvSpPr txBox="1"/>
          <p:nvPr/>
        </p:nvSpPr>
        <p:spPr>
          <a:xfrm>
            <a:off x="735290" y="4139755"/>
            <a:ext cx="35444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Ruggedness can negatively affect  economic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Ruggedness also protected some countries from slave traders, and salve trade negatively affected  subsequent economic development</a:t>
            </a:r>
          </a:p>
        </p:txBody>
      </p:sp>
    </p:spTree>
    <p:extLst>
      <p:ext uri="{BB962C8B-B14F-4D97-AF65-F5344CB8AC3E}">
        <p14:creationId xmlns:p14="http://schemas.microsoft.com/office/powerpoint/2010/main" val="396271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767EC5-7B61-E742-9C08-8D7F1382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5" y="1563816"/>
            <a:ext cx="8388350" cy="51781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285BD8-2A67-9946-98F5-E7F50C36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128"/>
            <a:ext cx="9143999" cy="1325563"/>
          </a:xfrm>
        </p:spPr>
        <p:txBody>
          <a:bodyPr/>
          <a:lstStyle/>
          <a:p>
            <a:pPr algn="ctr"/>
            <a:r>
              <a:rPr lang="en-US" sz="4000" dirty="0">
                <a:latin typeface="Garamond" panose="02020404030301010803" pitchFamily="18" charset="0"/>
              </a:rPr>
              <a:t>Interactions: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200" dirty="0">
                <a:latin typeface="Garamond" panose="02020404030301010803" pitchFamily="18" charset="0"/>
              </a:rPr>
              <a:t>What If Predictors Depend Upon Other Predictors?</a:t>
            </a:r>
            <a:endParaRPr lang="en-US" sz="32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077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B1851-FF61-4D41-945A-79F35D35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Dataset “rugged”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FBA3-112C-43CE-B384-74FA3BAB3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Rgdppc_2000: Per capita GDP in 2000</a:t>
            </a:r>
          </a:p>
          <a:p>
            <a:r>
              <a:rPr lang="en-US" dirty="0"/>
              <a:t>Rugged: Magnitude of terrain ruggedness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F0380-9E04-4845-93A7-BD62EDD6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075" y="2870009"/>
            <a:ext cx="4034259" cy="3631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81611C-9311-41F6-8235-F4D72A4BB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77" y="2847841"/>
            <a:ext cx="4046571" cy="3642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C796DD-39E3-426F-9550-BBE202F17D4A}"/>
              </a:ext>
            </a:extLst>
          </p:cNvPr>
          <p:cNvSpPr txBox="1"/>
          <p:nvPr/>
        </p:nvSpPr>
        <p:spPr>
          <a:xfrm>
            <a:off x="7145517" y="3244334"/>
            <a:ext cx="125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ruggedness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CB5F5-C149-4EFF-85FF-00F8C8E57FF4}"/>
              </a:ext>
            </a:extLst>
          </p:cNvPr>
          <p:cNvSpPr txBox="1"/>
          <p:nvPr/>
        </p:nvSpPr>
        <p:spPr>
          <a:xfrm>
            <a:off x="3801618" y="324433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GDP</a:t>
            </a:r>
          </a:p>
        </p:txBody>
      </p:sp>
    </p:spTree>
    <p:extLst>
      <p:ext uri="{BB962C8B-B14F-4D97-AF65-F5344CB8AC3E}">
        <p14:creationId xmlns:p14="http://schemas.microsoft.com/office/powerpoint/2010/main" val="565867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84D5-07DC-4A90-832C-5DBC7B73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Data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AF707-DE03-4DCE-A09B-D64C73405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Ruggedness:</a:t>
            </a:r>
          </a:p>
          <a:p>
            <a:pPr lvl="1"/>
            <a:r>
              <a:rPr lang="en-US" dirty="0"/>
              <a:t>Value of 0 means flat</a:t>
            </a:r>
          </a:p>
          <a:p>
            <a:pPr lvl="1"/>
            <a:r>
              <a:rPr lang="en-US" dirty="0"/>
              <a:t>Raw values not easily interpreted</a:t>
            </a:r>
          </a:p>
          <a:p>
            <a:pPr lvl="1"/>
            <a:r>
              <a:rPr lang="en-US" dirty="0"/>
              <a:t>Best transformation: </a:t>
            </a:r>
            <a:r>
              <a:rPr lang="en-US" b="1" dirty="0"/>
              <a:t>Scale to range from 0 – 1 </a:t>
            </a:r>
            <a:r>
              <a:rPr lang="en-US" dirty="0"/>
              <a:t>by dividing each value by the maximum</a:t>
            </a:r>
          </a:p>
          <a:p>
            <a:pPr lvl="1"/>
            <a:endParaRPr lang="en-US" dirty="0"/>
          </a:p>
          <a:p>
            <a:r>
              <a:rPr lang="en-US" dirty="0"/>
              <a:t>Per capita GDP</a:t>
            </a:r>
          </a:p>
          <a:p>
            <a:pPr lvl="1"/>
            <a:r>
              <a:rPr lang="en-US" dirty="0"/>
              <a:t>Mean is about $9,000 per person</a:t>
            </a:r>
          </a:p>
          <a:p>
            <a:pPr lvl="1"/>
            <a:r>
              <a:rPr lang="en-US" dirty="0"/>
              <a:t>Absolute values aren’t that meaningful</a:t>
            </a:r>
          </a:p>
          <a:p>
            <a:pPr lvl="1"/>
            <a:r>
              <a:rPr lang="en-US" dirty="0"/>
              <a:t>Best transformation: Either standardize so mean is 0 (subtract mean and divide by SD) or </a:t>
            </a:r>
            <a:r>
              <a:rPr lang="en-US" b="1" dirty="0"/>
              <a:t>scale so values are % of world mean GDP </a:t>
            </a:r>
            <a:r>
              <a:rPr lang="en-US" dirty="0"/>
              <a:t>(divide by mean)</a:t>
            </a:r>
          </a:p>
        </p:txBody>
      </p:sp>
    </p:spTree>
    <p:extLst>
      <p:ext uri="{BB962C8B-B14F-4D97-AF65-F5344CB8AC3E}">
        <p14:creationId xmlns:p14="http://schemas.microsoft.com/office/powerpoint/2010/main" val="406244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97130"/>
                <a:ext cx="7886700" cy="342177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Normal(1,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Exponential(1)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97130"/>
                <a:ext cx="7886700" cy="3421779"/>
              </a:xfrm>
              <a:blipFill>
                <a:blip r:embed="rId3"/>
                <a:stretch>
                  <a:fillRect t="-4804" b="-5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Linear Regression for GDP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Ruggedness (R)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3FF220-CD5D-44AA-AF3B-BD6F6DD8F5CE}"/>
              </a:ext>
            </a:extLst>
          </p:cNvPr>
          <p:cNvSpPr txBox="1"/>
          <p:nvPr/>
        </p:nvSpPr>
        <p:spPr>
          <a:xfrm>
            <a:off x="7315200" y="6421582"/>
            <a:ext cx="173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See lecture code</a:t>
            </a:r>
          </a:p>
        </p:txBody>
      </p:sp>
    </p:spTree>
    <p:extLst>
      <p:ext uri="{BB962C8B-B14F-4D97-AF65-F5344CB8AC3E}">
        <p14:creationId xmlns:p14="http://schemas.microsoft.com/office/powerpoint/2010/main" val="1643193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93008"/>
                <a:ext cx="7886700" cy="402445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Normal(1,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Exponential(1)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93008"/>
                <a:ext cx="7886700" cy="4024452"/>
              </a:xfrm>
              <a:blipFill>
                <a:blip r:embed="rId3"/>
                <a:stretch>
                  <a:fillRect t="-4091" b="-6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Multiple Regression for GDP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Ruggedness (R) and Continent Identity (A)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10FF2D-8A45-447A-8358-63321B8A813D}"/>
              </a:ext>
            </a:extLst>
          </p:cNvPr>
          <p:cNvSpPr txBox="1"/>
          <p:nvPr/>
        </p:nvSpPr>
        <p:spPr>
          <a:xfrm>
            <a:off x="7315200" y="6421582"/>
            <a:ext cx="173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See lecture code</a:t>
            </a:r>
          </a:p>
        </p:txBody>
      </p:sp>
    </p:spTree>
    <p:extLst>
      <p:ext uri="{BB962C8B-B14F-4D97-AF65-F5344CB8AC3E}">
        <p14:creationId xmlns:p14="http://schemas.microsoft.com/office/powerpoint/2010/main" val="576408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8" y="1463040"/>
                <a:ext cx="7886700" cy="72884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8" y="1463040"/>
                <a:ext cx="7886700" cy="728842"/>
              </a:xfrm>
              <a:blipFill>
                <a:blip r:embed="rId3"/>
                <a:stretch>
                  <a:fillRect t="-22034"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33916"/>
            <a:ext cx="8515350" cy="127590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Equation for the Mean GDP</a:t>
            </a:r>
            <a:br>
              <a:rPr lang="en-US" dirty="0">
                <a:latin typeface="Garamond" panose="02020404030301010803" pitchFamily="18" charset="0"/>
              </a:rPr>
            </a:br>
            <a:endParaRPr lang="en-US" sz="3600" dirty="0"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82782E-CC43-D849-9568-3E3E64037A78}"/>
              </a:ext>
            </a:extLst>
          </p:cNvPr>
          <p:cNvSpPr txBox="1"/>
          <p:nvPr/>
        </p:nvSpPr>
        <p:spPr>
          <a:xfrm>
            <a:off x="1967023" y="2651760"/>
            <a:ext cx="5209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aramond" panose="02020404030301010803" pitchFamily="18" charset="0"/>
              </a:rPr>
              <a:t>Outside of Africa: </a:t>
            </a:r>
            <a:br>
              <a:rPr lang="en-US" sz="4000" dirty="0">
                <a:latin typeface="Garamond" panose="02020404030301010803" pitchFamily="18" charset="0"/>
              </a:rPr>
            </a:br>
            <a:r>
              <a:rPr lang="en-US" sz="4000" i="1" dirty="0">
                <a:latin typeface="Garamond" panose="02020404030301010803" pitchFamily="18" charset="0"/>
              </a:rPr>
              <a:t>A</a:t>
            </a:r>
            <a:r>
              <a:rPr lang="en-US" sz="4000" i="1" baseline="-25000" dirty="0">
                <a:latin typeface="Garamond" panose="02020404030301010803" pitchFamily="18" charset="0"/>
              </a:rPr>
              <a:t>i</a:t>
            </a:r>
            <a:r>
              <a:rPr lang="en-US" sz="4000" baseline="-25000" dirty="0">
                <a:latin typeface="Garamond" panose="02020404030301010803" pitchFamily="18" charset="0"/>
              </a:rPr>
              <a:t> </a:t>
            </a:r>
            <a:r>
              <a:rPr lang="en-US" sz="4000" dirty="0">
                <a:latin typeface="Garamond" panose="02020404030301010803" pitchFamily="18" charset="0"/>
              </a:rPr>
              <a:t>= 0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BF7316-46C1-7D4B-BCBD-5BB06DD520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4435077"/>
                <a:ext cx="7886700" cy="15541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* 0</a:t>
                </a:r>
                <a:endParaRPr lang="en-US" sz="40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BF7316-46C1-7D4B-BCBD-5BB06DD52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435077"/>
                <a:ext cx="7886700" cy="1554157"/>
              </a:xfrm>
              <a:prstGeom prst="rect">
                <a:avLst/>
              </a:prstGeom>
              <a:blipFill>
                <a:blip r:embed="rId4"/>
                <a:stretch>
                  <a:fillRect t="-9677"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03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27093</TotalTime>
  <Words>1109</Words>
  <Application>Microsoft Office PowerPoint</Application>
  <PresentationFormat>On-screen Show (4:3)</PresentationFormat>
  <Paragraphs>123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Garamond</vt:lpstr>
      <vt:lpstr>Monaco</vt:lpstr>
      <vt:lpstr>Office Theme</vt:lpstr>
      <vt:lpstr>Introduction to Statistics for  Ecology and Evolutionary Biology  Interactions  Week 12 22 November 2021 </vt:lpstr>
      <vt:lpstr>PowerPoint Presentation</vt:lpstr>
      <vt:lpstr>What predicts GDP?</vt:lpstr>
      <vt:lpstr>Interactions: What If Predictors Depend Upon Other Predictors?</vt:lpstr>
      <vt:lpstr>Dataset “rugged”</vt:lpstr>
      <vt:lpstr>Data transformations</vt:lpstr>
      <vt:lpstr>Linear Regression for GDP Predictor:  Ruggedness (R)</vt:lpstr>
      <vt:lpstr>Multiple Regression for GDP Predictors:  Ruggedness (R) and Continent Identity (A)</vt:lpstr>
      <vt:lpstr>Equation for the Mean GDP </vt:lpstr>
      <vt:lpstr>Equation for the Mean GDP </vt:lpstr>
      <vt:lpstr>Multiple Regression for GDP Predictors:  Ruggedness, Continent Identity, and Interaction</vt:lpstr>
      <vt:lpstr>Multiple Regression for GDP Predictors:  Ruggedness, Continent Identity, and Interaction</vt:lpstr>
      <vt:lpstr>Plug equation for gamma into equation  for mean GDP</vt:lpstr>
      <vt:lpstr>Apply some algebra  distributive rule: m(a + b) = ma + mb</vt:lpstr>
      <vt:lpstr>Rearrange</vt:lpstr>
      <vt:lpstr>Multiple Regression for GDP  Predictors:  Ruggedness, Continent Identity, and Interaction</vt:lpstr>
      <vt:lpstr>Multiple Regression for GDP  Predictors:  Ruggedness, Continent Identity, and Interaction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Steffen Foerster</cp:lastModifiedBy>
  <cp:revision>402</cp:revision>
  <dcterms:created xsi:type="dcterms:W3CDTF">2019-02-10T22:55:32Z</dcterms:created>
  <dcterms:modified xsi:type="dcterms:W3CDTF">2021-11-28T20:20:12Z</dcterms:modified>
</cp:coreProperties>
</file>